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84" r:id="rId3"/>
    <p:sldId id="274" r:id="rId4"/>
    <p:sldId id="276" r:id="rId5"/>
    <p:sldId id="280" r:id="rId6"/>
    <p:sldId id="283" r:id="rId7"/>
    <p:sldId id="277" r:id="rId8"/>
    <p:sldId id="282" r:id="rId9"/>
    <p:sldId id="281" r:id="rId10"/>
    <p:sldId id="279" r:id="rId11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24" autoAdjust="0"/>
    <p:restoredTop sz="88359" autoAdjust="0"/>
  </p:normalViewPr>
  <p:slideViewPr>
    <p:cSldViewPr snapToGrid="0" snapToObjects="1">
      <p:cViewPr varScale="1">
        <p:scale>
          <a:sx n="76" d="100"/>
          <a:sy n="76" d="100"/>
        </p:scale>
        <p:origin x="18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YA\Desktop\WORKS\Thesis\Snips%20from%20COMSOL\Novo\grap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YA\Desktop\WORKS\Thesis\Snips%20from%20COMSOL\Novo\grap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BE2-4E61-B7B7-E895AE6F7E94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BE2-4E61-B7B7-E895AE6F7E9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BE2-4E61-B7B7-E895AE6F7E94}"/>
              </c:ext>
            </c:extLst>
          </c:dPt>
          <c:dLbls>
            <c:dLbl>
              <c:idx val="1"/>
              <c:layout>
                <c:manualLayout>
                  <c:x val="-6.404023762563826E-17"/>
                  <c:y val="-1.724137931034487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E2-4E61-B7B7-E895AE6F7E94}"/>
                </c:ext>
              </c:extLst>
            </c:dLbl>
            <c:dLbl>
              <c:idx val="2"/>
              <c:layout>
                <c:manualLayout>
                  <c:x val="3.4931442231233493E-3"/>
                  <c:y val="-2.298850574712643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E2-4E61-B7B7-E895AE6F7E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Sheet1!$C$4:$C$6</c:f>
              <c:strCache>
                <c:ptCount val="3"/>
                <c:pt idx="0">
                  <c:v>Polyimide</c:v>
                </c:pt>
                <c:pt idx="1">
                  <c:v>Parylene-C</c:v>
                </c:pt>
                <c:pt idx="2">
                  <c:v>PDMS</c:v>
                </c:pt>
              </c:strCache>
            </c:strRef>
          </c:cat>
          <c:val>
            <c:numRef>
              <c:f>Sheet1!$D$4:$D$6</c:f>
              <c:numCache>
                <c:formatCode>General</c:formatCode>
                <c:ptCount val="3"/>
                <c:pt idx="0">
                  <c:v>71</c:v>
                </c:pt>
                <c:pt idx="1">
                  <c:v>45.2</c:v>
                </c:pt>
                <c:pt idx="2">
                  <c:v>43.5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BE2-4E61-B7B7-E895AE6F7E9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3740272"/>
        <c:axId val="623371952"/>
      </c:barChart>
      <c:catAx>
        <c:axId val="623740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623371952"/>
        <c:crosses val="autoZero"/>
        <c:auto val="1"/>
        <c:lblAlgn val="ctr"/>
        <c:lblOffset val="100"/>
        <c:noMultiLvlLbl val="0"/>
      </c:catAx>
      <c:valAx>
        <c:axId val="623371952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von</a:t>
                </a:r>
                <a:r>
                  <a:rPr lang="en-GB" baseline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Mises Stress (MPa)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623740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Sheet1!$G$17:$G$28</c:f>
              <c:numCache>
                <c:formatCode>General</c:formatCode>
                <c:ptCount val="12"/>
                <c:pt idx="0">
                  <c:v>75</c:v>
                </c:pt>
                <c:pt idx="1">
                  <c:v>125</c:v>
                </c:pt>
                <c:pt idx="2">
                  <c:v>250</c:v>
                </c:pt>
                <c:pt idx="3">
                  <c:v>300</c:v>
                </c:pt>
                <c:pt idx="4">
                  <c:v>350</c:v>
                </c:pt>
                <c:pt idx="5">
                  <c:v>400</c:v>
                </c:pt>
                <c:pt idx="6">
                  <c:v>500</c:v>
                </c:pt>
                <c:pt idx="7">
                  <c:v>550</c:v>
                </c:pt>
                <c:pt idx="8">
                  <c:v>650</c:v>
                </c:pt>
                <c:pt idx="9">
                  <c:v>750</c:v>
                </c:pt>
                <c:pt idx="10">
                  <c:v>850</c:v>
                </c:pt>
                <c:pt idx="11">
                  <c:v>1000</c:v>
                </c:pt>
              </c:numCache>
            </c:numRef>
          </c:xVal>
          <c:yVal>
            <c:numRef>
              <c:f>Sheet1!$H$17:$H$28</c:f>
              <c:numCache>
                <c:formatCode>General</c:formatCode>
                <c:ptCount val="12"/>
                <c:pt idx="0">
                  <c:v>61.78</c:v>
                </c:pt>
                <c:pt idx="1">
                  <c:v>67.540000000000006</c:v>
                </c:pt>
                <c:pt idx="2">
                  <c:v>66.7</c:v>
                </c:pt>
                <c:pt idx="3">
                  <c:v>61.97</c:v>
                </c:pt>
                <c:pt idx="4">
                  <c:v>57.3</c:v>
                </c:pt>
                <c:pt idx="5">
                  <c:v>66.84</c:v>
                </c:pt>
                <c:pt idx="6">
                  <c:v>78</c:v>
                </c:pt>
                <c:pt idx="7">
                  <c:v>64.239999999999995</c:v>
                </c:pt>
                <c:pt idx="8">
                  <c:v>58</c:v>
                </c:pt>
                <c:pt idx="9">
                  <c:v>65.94</c:v>
                </c:pt>
                <c:pt idx="10">
                  <c:v>59.53</c:v>
                </c:pt>
                <c:pt idx="11">
                  <c:v>60.09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234-4F82-BF28-F799C3C7B8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3741232"/>
        <c:axId val="623740592"/>
      </c:scatterChart>
      <c:valAx>
        <c:axId val="6237412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PDMS Encapsulation Thickness (µm)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3740592"/>
        <c:crosses val="autoZero"/>
        <c:crossBetween val="midCat"/>
      </c:valAx>
      <c:valAx>
        <c:axId val="623740592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von Mises Stress (MPa)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37412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81AEDC-E5FA-4EEB-A7D1-9398C6B18120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922094C-F8D2-4461-AF99-634AB08245AA}">
      <dgm:prSet phldrT="[Text]"/>
      <dgm:spPr/>
      <dgm:t>
        <a:bodyPr/>
        <a:lstStyle/>
        <a:p>
          <a:r>
            <a:rPr lang="en-US" dirty="0"/>
            <a:t>Circuit</a:t>
          </a:r>
        </a:p>
        <a:p>
          <a:r>
            <a:rPr lang="en-GB" dirty="0"/>
            <a:t>and</a:t>
          </a:r>
        </a:p>
        <a:p>
          <a:r>
            <a:rPr lang="en-GB" dirty="0"/>
            <a:t>Antenna</a:t>
          </a:r>
        </a:p>
      </dgm:t>
    </dgm:pt>
    <dgm:pt modelId="{BE68B9E2-C0A8-4670-AD3C-C5ADBB4B3CFB}" type="parTrans" cxnId="{8791A9BE-956F-4A2F-93B5-19BF5C1993F9}">
      <dgm:prSet/>
      <dgm:spPr/>
      <dgm:t>
        <a:bodyPr/>
        <a:lstStyle/>
        <a:p>
          <a:endParaRPr lang="en-GB"/>
        </a:p>
      </dgm:t>
    </dgm:pt>
    <dgm:pt modelId="{66E47FE0-B44D-4A31-850B-FE706EAD4C48}" type="sibTrans" cxnId="{8791A9BE-956F-4A2F-93B5-19BF5C1993F9}">
      <dgm:prSet/>
      <dgm:spPr/>
      <dgm:t>
        <a:bodyPr/>
        <a:lstStyle/>
        <a:p>
          <a:endParaRPr lang="en-GB"/>
        </a:p>
      </dgm:t>
    </dgm:pt>
    <dgm:pt modelId="{0FAB1561-E0D2-406D-8055-56F9FBB31D81}">
      <dgm:prSet phldrT="[Text]"/>
      <dgm:spPr/>
      <dgm:t>
        <a:bodyPr/>
        <a:lstStyle/>
        <a:p>
          <a:r>
            <a:rPr lang="en-US" dirty="0"/>
            <a:t>Simulation</a:t>
          </a:r>
          <a:endParaRPr lang="en-GB" dirty="0"/>
        </a:p>
      </dgm:t>
    </dgm:pt>
    <dgm:pt modelId="{CC66EE01-F25B-46FD-A756-02467E967DCC}" type="parTrans" cxnId="{9CE21A3A-2385-42CA-B435-6CC459AF5C0F}">
      <dgm:prSet/>
      <dgm:spPr/>
      <dgm:t>
        <a:bodyPr/>
        <a:lstStyle/>
        <a:p>
          <a:endParaRPr lang="en-GB"/>
        </a:p>
      </dgm:t>
    </dgm:pt>
    <dgm:pt modelId="{6F56E2BB-2518-43AE-AD04-E728660763CB}" type="sibTrans" cxnId="{9CE21A3A-2385-42CA-B435-6CC459AF5C0F}">
      <dgm:prSet/>
      <dgm:spPr/>
      <dgm:t>
        <a:bodyPr/>
        <a:lstStyle/>
        <a:p>
          <a:endParaRPr lang="en-GB"/>
        </a:p>
      </dgm:t>
    </dgm:pt>
    <dgm:pt modelId="{452B6F2E-4D4D-4BA0-92F2-9E7B313B3AF1}">
      <dgm:prSet phldrT="[Text]"/>
      <dgm:spPr/>
      <dgm:t>
        <a:bodyPr/>
        <a:lstStyle/>
        <a:p>
          <a:r>
            <a:rPr lang="en-US" dirty="0"/>
            <a:t>Encapsulation</a:t>
          </a:r>
        </a:p>
      </dgm:t>
    </dgm:pt>
    <dgm:pt modelId="{BEF715B0-0972-4E66-ACDA-1BADCA67D1B9}" type="parTrans" cxnId="{172B51E4-5E7C-4EB0-9739-0CFAB3453950}">
      <dgm:prSet/>
      <dgm:spPr/>
      <dgm:t>
        <a:bodyPr/>
        <a:lstStyle/>
        <a:p>
          <a:endParaRPr lang="en-GB"/>
        </a:p>
      </dgm:t>
    </dgm:pt>
    <dgm:pt modelId="{C84B8824-DBD3-4CE4-B963-24AFF5928656}" type="sibTrans" cxnId="{172B51E4-5E7C-4EB0-9739-0CFAB3453950}">
      <dgm:prSet/>
      <dgm:spPr/>
      <dgm:t>
        <a:bodyPr/>
        <a:lstStyle/>
        <a:p>
          <a:endParaRPr lang="en-GB"/>
        </a:p>
      </dgm:t>
    </dgm:pt>
    <dgm:pt modelId="{75D52452-661F-47AB-A3A3-900419FDE486}" type="pres">
      <dgm:prSet presAssocID="{5D81AEDC-E5FA-4EEB-A7D1-9398C6B18120}" presName="composite" presStyleCnt="0">
        <dgm:presLayoutVars>
          <dgm:chMax val="5"/>
          <dgm:dir val="rev"/>
          <dgm:animLvl val="ctr"/>
          <dgm:resizeHandles val="exact"/>
        </dgm:presLayoutVars>
      </dgm:prSet>
      <dgm:spPr/>
    </dgm:pt>
    <dgm:pt modelId="{D57BD2FF-C22F-460E-ADAC-C3FA55FA9DD8}" type="pres">
      <dgm:prSet presAssocID="{5D81AEDC-E5FA-4EEB-A7D1-9398C6B18120}" presName="cycle" presStyleCnt="0"/>
      <dgm:spPr/>
    </dgm:pt>
    <dgm:pt modelId="{CE3EB465-10CE-4A5C-BF45-74820F3A0B22}" type="pres">
      <dgm:prSet presAssocID="{5D81AEDC-E5FA-4EEB-A7D1-9398C6B18120}" presName="centerShape" presStyleCnt="0"/>
      <dgm:spPr/>
    </dgm:pt>
    <dgm:pt modelId="{3D48D7F5-7161-4E01-A1A1-94B79A1EFA0B}" type="pres">
      <dgm:prSet presAssocID="{5D81AEDC-E5FA-4EEB-A7D1-9398C6B18120}" presName="connSite" presStyleLbl="node1" presStyleIdx="0" presStyleCnt="4"/>
      <dgm:spPr/>
    </dgm:pt>
    <dgm:pt modelId="{8D52FD8E-8D2D-4E8F-9600-8536ED737EFF}" type="pres">
      <dgm:prSet presAssocID="{5D81AEDC-E5FA-4EEB-A7D1-9398C6B18120}" presName="visible" presStyleLbl="nod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</dgm:spPr>
    </dgm:pt>
    <dgm:pt modelId="{DBE8FE72-D71C-40A3-A967-BD3FD07B973A}" type="pres">
      <dgm:prSet presAssocID="{BE68B9E2-C0A8-4670-AD3C-C5ADBB4B3CFB}" presName="Name25" presStyleLbl="parChTrans1D1" presStyleIdx="0" presStyleCnt="3"/>
      <dgm:spPr/>
    </dgm:pt>
    <dgm:pt modelId="{879C4C0D-D13E-4474-90BA-E882EED7A245}" type="pres">
      <dgm:prSet presAssocID="{9922094C-F8D2-4461-AF99-634AB08245AA}" presName="node" presStyleCnt="0"/>
      <dgm:spPr/>
    </dgm:pt>
    <dgm:pt modelId="{7F87EB41-B4F7-4002-9C15-D6D63C595CA6}" type="pres">
      <dgm:prSet presAssocID="{9922094C-F8D2-4461-AF99-634AB08245AA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2D5C74E7-8BEA-467D-BE1F-DB2BCFB88974}" type="pres">
      <dgm:prSet presAssocID="{9922094C-F8D2-4461-AF99-634AB08245AA}" presName="childNode" presStyleLbl="revTx" presStyleIdx="0" presStyleCnt="0">
        <dgm:presLayoutVars>
          <dgm:bulletEnabled val="1"/>
        </dgm:presLayoutVars>
      </dgm:prSet>
      <dgm:spPr/>
    </dgm:pt>
    <dgm:pt modelId="{1E04E7F8-B38A-4600-BB65-606CD1263DCD}" type="pres">
      <dgm:prSet presAssocID="{CC66EE01-F25B-46FD-A756-02467E967DCC}" presName="Name25" presStyleLbl="parChTrans1D1" presStyleIdx="1" presStyleCnt="3"/>
      <dgm:spPr/>
    </dgm:pt>
    <dgm:pt modelId="{3F3029BD-F9FB-4D49-8FFB-EAF32EA3BD44}" type="pres">
      <dgm:prSet presAssocID="{0FAB1561-E0D2-406D-8055-56F9FBB31D81}" presName="node" presStyleCnt="0"/>
      <dgm:spPr/>
    </dgm:pt>
    <dgm:pt modelId="{9ED473C9-0327-4CF3-B2E6-6F148305ADBA}" type="pres">
      <dgm:prSet presAssocID="{0FAB1561-E0D2-406D-8055-56F9FBB31D81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F0F8A4AE-9A2B-409F-800F-2D4BA3B72783}" type="pres">
      <dgm:prSet presAssocID="{0FAB1561-E0D2-406D-8055-56F9FBB31D81}" presName="childNode" presStyleLbl="revTx" presStyleIdx="0" presStyleCnt="0">
        <dgm:presLayoutVars>
          <dgm:bulletEnabled val="1"/>
        </dgm:presLayoutVars>
      </dgm:prSet>
      <dgm:spPr/>
    </dgm:pt>
    <dgm:pt modelId="{A97B3BB2-1B7F-49E1-AF86-DBFA8E501F42}" type="pres">
      <dgm:prSet presAssocID="{BEF715B0-0972-4E66-ACDA-1BADCA67D1B9}" presName="Name25" presStyleLbl="parChTrans1D1" presStyleIdx="2" presStyleCnt="3"/>
      <dgm:spPr/>
    </dgm:pt>
    <dgm:pt modelId="{ECD1ACBB-E990-4DE1-8932-0ADE2A53121C}" type="pres">
      <dgm:prSet presAssocID="{452B6F2E-4D4D-4BA0-92F2-9E7B313B3AF1}" presName="node" presStyleCnt="0"/>
      <dgm:spPr/>
    </dgm:pt>
    <dgm:pt modelId="{C879267E-1875-4837-92FB-1000263178BA}" type="pres">
      <dgm:prSet presAssocID="{452B6F2E-4D4D-4BA0-92F2-9E7B313B3AF1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9BAF6A1C-620B-494D-9426-C4A2DACF2337}" type="pres">
      <dgm:prSet presAssocID="{452B6F2E-4D4D-4BA0-92F2-9E7B313B3AF1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41444F1B-1FF6-4D36-A643-AD882F24992B}" type="presOf" srcId="{BEF715B0-0972-4E66-ACDA-1BADCA67D1B9}" destId="{A97B3BB2-1B7F-49E1-AF86-DBFA8E501F42}" srcOrd="0" destOrd="0" presId="urn:microsoft.com/office/officeart/2005/8/layout/radial2"/>
    <dgm:cxn modelId="{9CE21A3A-2385-42CA-B435-6CC459AF5C0F}" srcId="{5D81AEDC-E5FA-4EEB-A7D1-9398C6B18120}" destId="{0FAB1561-E0D2-406D-8055-56F9FBB31D81}" srcOrd="1" destOrd="0" parTransId="{CC66EE01-F25B-46FD-A756-02467E967DCC}" sibTransId="{6F56E2BB-2518-43AE-AD04-E728660763CB}"/>
    <dgm:cxn modelId="{557FB83A-5A4C-4EB4-B45B-286C5FC871B9}" type="presOf" srcId="{5D81AEDC-E5FA-4EEB-A7D1-9398C6B18120}" destId="{75D52452-661F-47AB-A3A3-900419FDE486}" srcOrd="0" destOrd="0" presId="urn:microsoft.com/office/officeart/2005/8/layout/radial2"/>
    <dgm:cxn modelId="{E84D1367-09E0-4C8E-9397-1289E4E606C8}" type="presOf" srcId="{9922094C-F8D2-4461-AF99-634AB08245AA}" destId="{7F87EB41-B4F7-4002-9C15-D6D63C595CA6}" srcOrd="0" destOrd="0" presId="urn:microsoft.com/office/officeart/2005/8/layout/radial2"/>
    <dgm:cxn modelId="{E43C456B-700A-43BB-80ED-C60B7AE24456}" type="presOf" srcId="{452B6F2E-4D4D-4BA0-92F2-9E7B313B3AF1}" destId="{C879267E-1875-4837-92FB-1000263178BA}" srcOrd="0" destOrd="0" presId="urn:microsoft.com/office/officeart/2005/8/layout/radial2"/>
    <dgm:cxn modelId="{5DEDF68A-E26C-4EC1-A3AA-DEF187087B1E}" type="presOf" srcId="{0FAB1561-E0D2-406D-8055-56F9FBB31D81}" destId="{9ED473C9-0327-4CF3-B2E6-6F148305ADBA}" srcOrd="0" destOrd="0" presId="urn:microsoft.com/office/officeart/2005/8/layout/radial2"/>
    <dgm:cxn modelId="{D031A5BA-45EE-4C34-B8D3-D0A8F1E72197}" type="presOf" srcId="{CC66EE01-F25B-46FD-A756-02467E967DCC}" destId="{1E04E7F8-B38A-4600-BB65-606CD1263DCD}" srcOrd="0" destOrd="0" presId="urn:microsoft.com/office/officeart/2005/8/layout/radial2"/>
    <dgm:cxn modelId="{8791A9BE-956F-4A2F-93B5-19BF5C1993F9}" srcId="{5D81AEDC-E5FA-4EEB-A7D1-9398C6B18120}" destId="{9922094C-F8D2-4461-AF99-634AB08245AA}" srcOrd="0" destOrd="0" parTransId="{BE68B9E2-C0A8-4670-AD3C-C5ADBB4B3CFB}" sibTransId="{66E47FE0-B44D-4A31-850B-FE706EAD4C48}"/>
    <dgm:cxn modelId="{172B51E4-5E7C-4EB0-9739-0CFAB3453950}" srcId="{5D81AEDC-E5FA-4EEB-A7D1-9398C6B18120}" destId="{452B6F2E-4D4D-4BA0-92F2-9E7B313B3AF1}" srcOrd="2" destOrd="0" parTransId="{BEF715B0-0972-4E66-ACDA-1BADCA67D1B9}" sibTransId="{C84B8824-DBD3-4CE4-B963-24AFF5928656}"/>
    <dgm:cxn modelId="{1818BBF8-19A9-4469-ABEB-F3625EBC1F89}" type="presOf" srcId="{BE68B9E2-C0A8-4670-AD3C-C5ADBB4B3CFB}" destId="{DBE8FE72-D71C-40A3-A967-BD3FD07B973A}" srcOrd="0" destOrd="0" presId="urn:microsoft.com/office/officeart/2005/8/layout/radial2"/>
    <dgm:cxn modelId="{7DE4E734-6858-4BAD-8EBC-B694EC5B0A29}" type="presParOf" srcId="{75D52452-661F-47AB-A3A3-900419FDE486}" destId="{D57BD2FF-C22F-460E-ADAC-C3FA55FA9DD8}" srcOrd="0" destOrd="0" presId="urn:microsoft.com/office/officeart/2005/8/layout/radial2"/>
    <dgm:cxn modelId="{744FD10E-656C-4BD7-8C70-3DE32F72AD75}" type="presParOf" srcId="{D57BD2FF-C22F-460E-ADAC-C3FA55FA9DD8}" destId="{CE3EB465-10CE-4A5C-BF45-74820F3A0B22}" srcOrd="0" destOrd="0" presId="urn:microsoft.com/office/officeart/2005/8/layout/radial2"/>
    <dgm:cxn modelId="{E7CCEB2A-AD09-4B0F-8BCD-C12D50DC3278}" type="presParOf" srcId="{CE3EB465-10CE-4A5C-BF45-74820F3A0B22}" destId="{3D48D7F5-7161-4E01-A1A1-94B79A1EFA0B}" srcOrd="0" destOrd="0" presId="urn:microsoft.com/office/officeart/2005/8/layout/radial2"/>
    <dgm:cxn modelId="{025D2932-B7A9-41E8-9844-2D20B6209E9D}" type="presParOf" srcId="{CE3EB465-10CE-4A5C-BF45-74820F3A0B22}" destId="{8D52FD8E-8D2D-4E8F-9600-8536ED737EFF}" srcOrd="1" destOrd="0" presId="urn:microsoft.com/office/officeart/2005/8/layout/radial2"/>
    <dgm:cxn modelId="{13140F3E-FB02-4CF3-8C87-FEAE9BF61EF4}" type="presParOf" srcId="{D57BD2FF-C22F-460E-ADAC-C3FA55FA9DD8}" destId="{DBE8FE72-D71C-40A3-A967-BD3FD07B973A}" srcOrd="1" destOrd="0" presId="urn:microsoft.com/office/officeart/2005/8/layout/radial2"/>
    <dgm:cxn modelId="{4D232E51-1C77-4743-ACAF-08A224A46029}" type="presParOf" srcId="{D57BD2FF-C22F-460E-ADAC-C3FA55FA9DD8}" destId="{879C4C0D-D13E-4474-90BA-E882EED7A245}" srcOrd="2" destOrd="0" presId="urn:microsoft.com/office/officeart/2005/8/layout/radial2"/>
    <dgm:cxn modelId="{C173BBDB-FFD0-4DC6-A688-9823CA8A4F33}" type="presParOf" srcId="{879C4C0D-D13E-4474-90BA-E882EED7A245}" destId="{7F87EB41-B4F7-4002-9C15-D6D63C595CA6}" srcOrd="0" destOrd="0" presId="urn:microsoft.com/office/officeart/2005/8/layout/radial2"/>
    <dgm:cxn modelId="{2C08DDD6-DDCD-40C7-9CAE-D1F006994A2A}" type="presParOf" srcId="{879C4C0D-D13E-4474-90BA-E882EED7A245}" destId="{2D5C74E7-8BEA-467D-BE1F-DB2BCFB88974}" srcOrd="1" destOrd="0" presId="urn:microsoft.com/office/officeart/2005/8/layout/radial2"/>
    <dgm:cxn modelId="{19478580-CA0D-488D-8445-672020C8F3A5}" type="presParOf" srcId="{D57BD2FF-C22F-460E-ADAC-C3FA55FA9DD8}" destId="{1E04E7F8-B38A-4600-BB65-606CD1263DCD}" srcOrd="3" destOrd="0" presId="urn:microsoft.com/office/officeart/2005/8/layout/radial2"/>
    <dgm:cxn modelId="{55ED6D66-C1A2-4E8E-9D5B-FC77D55528B5}" type="presParOf" srcId="{D57BD2FF-C22F-460E-ADAC-C3FA55FA9DD8}" destId="{3F3029BD-F9FB-4D49-8FFB-EAF32EA3BD44}" srcOrd="4" destOrd="0" presId="urn:microsoft.com/office/officeart/2005/8/layout/radial2"/>
    <dgm:cxn modelId="{7DCDF462-5C9A-45A4-8F62-72D4C673EF81}" type="presParOf" srcId="{3F3029BD-F9FB-4D49-8FFB-EAF32EA3BD44}" destId="{9ED473C9-0327-4CF3-B2E6-6F148305ADBA}" srcOrd="0" destOrd="0" presId="urn:microsoft.com/office/officeart/2005/8/layout/radial2"/>
    <dgm:cxn modelId="{612E3E06-EC66-430B-B8D1-69DD5D638907}" type="presParOf" srcId="{3F3029BD-F9FB-4D49-8FFB-EAF32EA3BD44}" destId="{F0F8A4AE-9A2B-409F-800F-2D4BA3B72783}" srcOrd="1" destOrd="0" presId="urn:microsoft.com/office/officeart/2005/8/layout/radial2"/>
    <dgm:cxn modelId="{BBB1EC20-4A8D-4CBB-9EAA-E8094266DDFE}" type="presParOf" srcId="{D57BD2FF-C22F-460E-ADAC-C3FA55FA9DD8}" destId="{A97B3BB2-1B7F-49E1-AF86-DBFA8E501F42}" srcOrd="5" destOrd="0" presId="urn:microsoft.com/office/officeart/2005/8/layout/radial2"/>
    <dgm:cxn modelId="{8AECDD94-8AF1-471B-B0C1-EBC1EBDDFEB4}" type="presParOf" srcId="{D57BD2FF-C22F-460E-ADAC-C3FA55FA9DD8}" destId="{ECD1ACBB-E990-4DE1-8932-0ADE2A53121C}" srcOrd="6" destOrd="0" presId="urn:microsoft.com/office/officeart/2005/8/layout/radial2"/>
    <dgm:cxn modelId="{B4E2FB87-3A83-4987-B278-4C3646317D0B}" type="presParOf" srcId="{ECD1ACBB-E990-4DE1-8932-0ADE2A53121C}" destId="{C879267E-1875-4837-92FB-1000263178BA}" srcOrd="0" destOrd="0" presId="urn:microsoft.com/office/officeart/2005/8/layout/radial2"/>
    <dgm:cxn modelId="{727EC4B3-57D4-42BC-803F-0B7D01C0FA5C}" type="presParOf" srcId="{ECD1ACBB-E990-4DE1-8932-0ADE2A53121C}" destId="{9BAF6A1C-620B-494D-9426-C4A2DACF2337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1A8A71-B7D0-4C95-8A6A-FDD6FF0947BE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D88F8969-6743-4C95-9A0C-7138D50177CD}">
      <dgm:prSet phldrT="[Text]"/>
      <dgm:spPr/>
      <dgm:t>
        <a:bodyPr/>
        <a:lstStyle/>
        <a:p>
          <a:pPr algn="ctr"/>
          <a:r>
            <a:rPr lang="en-US" dirty="0"/>
            <a:t>1</a:t>
          </a:r>
          <a:r>
            <a:rPr lang="en-US" baseline="30000" dirty="0"/>
            <a:t>st</a:t>
          </a:r>
          <a:r>
            <a:rPr lang="en-US" dirty="0"/>
            <a:t> Step</a:t>
          </a:r>
        </a:p>
        <a:p>
          <a:pPr algn="l"/>
          <a:r>
            <a:rPr lang="en-US" dirty="0"/>
            <a:t>Encapsulation Material Sweep</a:t>
          </a:r>
          <a:endParaRPr lang="en-GB" dirty="0"/>
        </a:p>
      </dgm:t>
    </dgm:pt>
    <dgm:pt modelId="{6DD469A1-90A6-4D61-AFFE-21490B4DC861}" type="parTrans" cxnId="{31566169-D1C6-4DA4-B3FE-168E41183459}">
      <dgm:prSet/>
      <dgm:spPr/>
      <dgm:t>
        <a:bodyPr/>
        <a:lstStyle/>
        <a:p>
          <a:endParaRPr lang="en-GB"/>
        </a:p>
      </dgm:t>
    </dgm:pt>
    <dgm:pt modelId="{8B675F62-48D4-4D6B-8A63-47DACBC869C4}" type="sibTrans" cxnId="{31566169-D1C6-4DA4-B3FE-168E41183459}">
      <dgm:prSet/>
      <dgm:spPr/>
      <dgm:t>
        <a:bodyPr/>
        <a:lstStyle/>
        <a:p>
          <a:endParaRPr lang="en-GB"/>
        </a:p>
      </dgm:t>
    </dgm:pt>
    <dgm:pt modelId="{287D5E74-0776-4FFC-85BD-ED5948565712}">
      <dgm:prSet phldrT="[Text]"/>
      <dgm:spPr/>
      <dgm:t>
        <a:bodyPr/>
        <a:lstStyle/>
        <a:p>
          <a:r>
            <a:rPr lang="en-US" dirty="0"/>
            <a:t>2</a:t>
          </a:r>
          <a:r>
            <a:rPr lang="en-US" baseline="30000" dirty="0"/>
            <a:t>nd</a:t>
          </a:r>
          <a:r>
            <a:rPr lang="en-US" dirty="0"/>
            <a:t> Step</a:t>
          </a:r>
        </a:p>
        <a:p>
          <a:r>
            <a:rPr lang="en-US" dirty="0"/>
            <a:t>PDMS Thickness </a:t>
          </a:r>
          <a:r>
            <a:rPr lang="en-US" dirty="0" err="1"/>
            <a:t>Optimisation</a:t>
          </a:r>
          <a:endParaRPr lang="en-US" dirty="0"/>
        </a:p>
        <a:p>
          <a:r>
            <a:rPr lang="en-US" dirty="0">
              <a:solidFill>
                <a:schemeClr val="accent2">
                  <a:lumMod val="60000"/>
                  <a:lumOff val="40000"/>
                </a:schemeClr>
              </a:solidFill>
            </a:rPr>
            <a:t>Range:</a:t>
          </a:r>
        </a:p>
        <a:p>
          <a:r>
            <a:rPr lang="en-US" dirty="0">
              <a:solidFill>
                <a:schemeClr val="accent2">
                  <a:lumMod val="60000"/>
                  <a:lumOff val="40000"/>
                </a:schemeClr>
              </a:solidFill>
            </a:rPr>
            <a:t>75 to 1000µm</a:t>
          </a:r>
          <a:endParaRPr lang="en-GB" dirty="0">
            <a:solidFill>
              <a:schemeClr val="accent2">
                <a:lumMod val="60000"/>
                <a:lumOff val="40000"/>
              </a:schemeClr>
            </a:solidFill>
          </a:endParaRPr>
        </a:p>
      </dgm:t>
    </dgm:pt>
    <dgm:pt modelId="{D101B2B2-0743-4284-AD5C-6C3B239A1931}" type="parTrans" cxnId="{BC9FA004-8906-4D36-A4E7-E2EA3ADEC451}">
      <dgm:prSet/>
      <dgm:spPr/>
      <dgm:t>
        <a:bodyPr/>
        <a:lstStyle/>
        <a:p>
          <a:endParaRPr lang="en-GB"/>
        </a:p>
      </dgm:t>
    </dgm:pt>
    <dgm:pt modelId="{6D4203F1-FC27-433A-8120-B237816DAC80}" type="sibTrans" cxnId="{BC9FA004-8906-4D36-A4E7-E2EA3ADEC451}">
      <dgm:prSet/>
      <dgm:spPr/>
      <dgm:t>
        <a:bodyPr/>
        <a:lstStyle/>
        <a:p>
          <a:endParaRPr lang="en-GB"/>
        </a:p>
      </dgm:t>
    </dgm:pt>
    <dgm:pt modelId="{6018AF55-83B2-46E8-A73A-EDC39BED27EE}">
      <dgm:prSet phldrT="[Text]"/>
      <dgm:spPr/>
      <dgm:t>
        <a:bodyPr/>
        <a:lstStyle/>
        <a:p>
          <a:r>
            <a:rPr lang="en-US" dirty="0"/>
            <a:t>3</a:t>
          </a:r>
          <a:r>
            <a:rPr lang="en-US" baseline="30000" dirty="0"/>
            <a:t>rd</a:t>
          </a:r>
          <a:r>
            <a:rPr lang="en-US" dirty="0"/>
            <a:t> Step</a:t>
          </a:r>
        </a:p>
        <a:p>
          <a:endParaRPr lang="en-US" dirty="0"/>
        </a:p>
        <a:p>
          <a:r>
            <a:rPr lang="en-US" dirty="0"/>
            <a:t>Fabrication:</a:t>
          </a:r>
        </a:p>
        <a:p>
          <a:endParaRPr lang="en-US" dirty="0"/>
        </a:p>
        <a:p>
          <a:r>
            <a:rPr lang="en-US" dirty="0">
              <a:solidFill>
                <a:srgbClr val="FFC000"/>
              </a:solidFill>
            </a:rPr>
            <a:t>1000µm</a:t>
          </a:r>
          <a:endParaRPr lang="en-GB" dirty="0">
            <a:solidFill>
              <a:srgbClr val="FFC000"/>
            </a:solidFill>
          </a:endParaRPr>
        </a:p>
      </dgm:t>
    </dgm:pt>
    <dgm:pt modelId="{C47FBC44-F6A8-4DA1-8FEA-C1F8C299C94B}" type="parTrans" cxnId="{8F4406E8-9027-4FB5-B663-6A37D13C0BEC}">
      <dgm:prSet/>
      <dgm:spPr/>
      <dgm:t>
        <a:bodyPr/>
        <a:lstStyle/>
        <a:p>
          <a:endParaRPr lang="en-GB"/>
        </a:p>
      </dgm:t>
    </dgm:pt>
    <dgm:pt modelId="{819D5197-87D9-4DE5-976A-9DF686704CED}" type="sibTrans" cxnId="{8F4406E8-9027-4FB5-B663-6A37D13C0BEC}">
      <dgm:prSet/>
      <dgm:spPr/>
      <dgm:t>
        <a:bodyPr/>
        <a:lstStyle/>
        <a:p>
          <a:endParaRPr lang="en-GB"/>
        </a:p>
      </dgm:t>
    </dgm:pt>
    <dgm:pt modelId="{04EB6057-B366-41B2-839B-CC676A207C72}">
      <dgm:prSet phldrT="[Text]"/>
      <dgm:spPr/>
      <dgm:t>
        <a:bodyPr/>
        <a:lstStyle/>
        <a:p>
          <a:pPr algn="l"/>
          <a:r>
            <a:rPr lang="en-US" dirty="0"/>
            <a:t>Polyimide </a:t>
          </a:r>
          <a:endParaRPr lang="en-GB" dirty="0"/>
        </a:p>
      </dgm:t>
    </dgm:pt>
    <dgm:pt modelId="{79D2043A-BBB8-4227-A72D-DC6002E2E54B}" type="parTrans" cxnId="{0A78906A-3510-4E65-B775-342D0F7D3CCD}">
      <dgm:prSet/>
      <dgm:spPr/>
      <dgm:t>
        <a:bodyPr/>
        <a:lstStyle/>
        <a:p>
          <a:endParaRPr lang="en-GB"/>
        </a:p>
      </dgm:t>
    </dgm:pt>
    <dgm:pt modelId="{4492EDB8-8DE3-49CD-B006-A3736ADF1DE6}" type="sibTrans" cxnId="{0A78906A-3510-4E65-B775-342D0F7D3CCD}">
      <dgm:prSet/>
      <dgm:spPr/>
      <dgm:t>
        <a:bodyPr/>
        <a:lstStyle/>
        <a:p>
          <a:endParaRPr lang="en-GB"/>
        </a:p>
      </dgm:t>
    </dgm:pt>
    <dgm:pt modelId="{909E500C-8F84-44BF-BEAA-D0FFCDCCB3AD}">
      <dgm:prSet phldrT="[Text]"/>
      <dgm:spPr/>
      <dgm:t>
        <a:bodyPr/>
        <a:lstStyle/>
        <a:p>
          <a:pPr algn="l"/>
          <a:r>
            <a:rPr lang="en-US" dirty="0" err="1"/>
            <a:t>Parylene</a:t>
          </a:r>
          <a:r>
            <a:rPr lang="en-US" dirty="0"/>
            <a:t>-C</a:t>
          </a:r>
          <a:endParaRPr lang="en-GB" dirty="0"/>
        </a:p>
      </dgm:t>
    </dgm:pt>
    <dgm:pt modelId="{A4B17639-EEB6-4A2F-AECC-1318E183B5E9}" type="parTrans" cxnId="{0F37AFA2-84A4-4B24-ADFA-2AE28D79C9E7}">
      <dgm:prSet/>
      <dgm:spPr/>
      <dgm:t>
        <a:bodyPr/>
        <a:lstStyle/>
        <a:p>
          <a:endParaRPr lang="en-GB"/>
        </a:p>
      </dgm:t>
    </dgm:pt>
    <dgm:pt modelId="{0339757E-EE97-4ABE-ABA1-752472C1B303}" type="sibTrans" cxnId="{0F37AFA2-84A4-4B24-ADFA-2AE28D79C9E7}">
      <dgm:prSet/>
      <dgm:spPr/>
      <dgm:t>
        <a:bodyPr/>
        <a:lstStyle/>
        <a:p>
          <a:endParaRPr lang="en-GB"/>
        </a:p>
      </dgm:t>
    </dgm:pt>
    <dgm:pt modelId="{666DFEA7-E401-4E6C-B6EE-F1B3567A3577}">
      <dgm:prSet phldrT="[Text]"/>
      <dgm:spPr/>
      <dgm:t>
        <a:bodyPr/>
        <a:lstStyle/>
        <a:p>
          <a:pPr algn="l"/>
          <a:r>
            <a:rPr lang="en-US" b="1" dirty="0">
              <a:solidFill>
                <a:srgbClr val="FFC000"/>
              </a:solidFill>
            </a:rPr>
            <a:t>PDMS</a:t>
          </a:r>
          <a:endParaRPr lang="en-GB" b="1" dirty="0">
            <a:solidFill>
              <a:srgbClr val="FFC000"/>
            </a:solidFill>
          </a:endParaRPr>
        </a:p>
      </dgm:t>
    </dgm:pt>
    <dgm:pt modelId="{B4E70EF1-AA60-44BC-8679-2260C6E21FF7}" type="parTrans" cxnId="{B6CE5A0D-8C44-4718-823A-5E16756E0477}">
      <dgm:prSet/>
      <dgm:spPr/>
      <dgm:t>
        <a:bodyPr/>
        <a:lstStyle/>
        <a:p>
          <a:endParaRPr lang="en-GB"/>
        </a:p>
      </dgm:t>
    </dgm:pt>
    <dgm:pt modelId="{B4078DB6-005A-4B5D-ABD5-83CE63E24CBF}" type="sibTrans" cxnId="{B6CE5A0D-8C44-4718-823A-5E16756E0477}">
      <dgm:prSet/>
      <dgm:spPr/>
      <dgm:t>
        <a:bodyPr/>
        <a:lstStyle/>
        <a:p>
          <a:endParaRPr lang="en-GB"/>
        </a:p>
      </dgm:t>
    </dgm:pt>
    <dgm:pt modelId="{6FE819C4-5A68-4778-AB57-4FDF45F33246}" type="pres">
      <dgm:prSet presAssocID="{F41A8A71-B7D0-4C95-8A6A-FDD6FF0947BE}" presName="Name0" presStyleCnt="0">
        <dgm:presLayoutVars>
          <dgm:dir/>
          <dgm:resizeHandles val="exact"/>
        </dgm:presLayoutVars>
      </dgm:prSet>
      <dgm:spPr/>
    </dgm:pt>
    <dgm:pt modelId="{29480E10-32AE-4D0C-AB68-5F1B03647D54}" type="pres">
      <dgm:prSet presAssocID="{D88F8969-6743-4C95-9A0C-7138D50177CD}" presName="parAndChTx" presStyleLbl="node1" presStyleIdx="0" presStyleCnt="3">
        <dgm:presLayoutVars>
          <dgm:bulletEnabled val="1"/>
        </dgm:presLayoutVars>
      </dgm:prSet>
      <dgm:spPr/>
    </dgm:pt>
    <dgm:pt modelId="{CF42558F-159A-4234-9079-78989A7E0EC0}" type="pres">
      <dgm:prSet presAssocID="{8B675F62-48D4-4D6B-8A63-47DACBC869C4}" presName="parAndChSpace" presStyleCnt="0"/>
      <dgm:spPr/>
    </dgm:pt>
    <dgm:pt modelId="{DFF2860B-C35B-4D5A-B0E8-96D11F06FA61}" type="pres">
      <dgm:prSet presAssocID="{287D5E74-0776-4FFC-85BD-ED5948565712}" presName="parAndChTx" presStyleLbl="node1" presStyleIdx="1" presStyleCnt="3">
        <dgm:presLayoutVars>
          <dgm:bulletEnabled val="1"/>
        </dgm:presLayoutVars>
      </dgm:prSet>
      <dgm:spPr/>
    </dgm:pt>
    <dgm:pt modelId="{D65CBE71-E04C-416C-AE02-4042C2C65DD6}" type="pres">
      <dgm:prSet presAssocID="{6D4203F1-FC27-433A-8120-B237816DAC80}" presName="parAndChSpace" presStyleCnt="0"/>
      <dgm:spPr/>
    </dgm:pt>
    <dgm:pt modelId="{4D142782-7C3E-4C5D-A0F0-B7C78D74E556}" type="pres">
      <dgm:prSet presAssocID="{6018AF55-83B2-46E8-A73A-EDC39BED27EE}" presName="parAndChTx" presStyleLbl="node1" presStyleIdx="2" presStyleCnt="3">
        <dgm:presLayoutVars>
          <dgm:bulletEnabled val="1"/>
        </dgm:presLayoutVars>
      </dgm:prSet>
      <dgm:spPr/>
    </dgm:pt>
  </dgm:ptLst>
  <dgm:cxnLst>
    <dgm:cxn modelId="{BC9FA004-8906-4D36-A4E7-E2EA3ADEC451}" srcId="{F41A8A71-B7D0-4C95-8A6A-FDD6FF0947BE}" destId="{287D5E74-0776-4FFC-85BD-ED5948565712}" srcOrd="1" destOrd="0" parTransId="{D101B2B2-0743-4284-AD5C-6C3B239A1931}" sibTransId="{6D4203F1-FC27-433A-8120-B237816DAC80}"/>
    <dgm:cxn modelId="{B6CE5A0D-8C44-4718-823A-5E16756E0477}" srcId="{D88F8969-6743-4C95-9A0C-7138D50177CD}" destId="{666DFEA7-E401-4E6C-B6EE-F1B3567A3577}" srcOrd="2" destOrd="0" parTransId="{B4E70EF1-AA60-44BC-8679-2260C6E21FF7}" sibTransId="{B4078DB6-005A-4B5D-ABD5-83CE63E24CBF}"/>
    <dgm:cxn modelId="{20CCB937-002C-4A52-9D52-EBF2927BD78A}" type="presOf" srcId="{666DFEA7-E401-4E6C-B6EE-F1B3567A3577}" destId="{29480E10-32AE-4D0C-AB68-5F1B03647D54}" srcOrd="0" destOrd="3" presId="urn:microsoft.com/office/officeart/2005/8/layout/hChevron3"/>
    <dgm:cxn modelId="{EDCB7747-0FC7-4D54-ACAD-F349954BD812}" type="presOf" srcId="{909E500C-8F84-44BF-BEAA-D0FFCDCCB3AD}" destId="{29480E10-32AE-4D0C-AB68-5F1B03647D54}" srcOrd="0" destOrd="2" presId="urn:microsoft.com/office/officeart/2005/8/layout/hChevron3"/>
    <dgm:cxn modelId="{31566169-D1C6-4DA4-B3FE-168E41183459}" srcId="{F41A8A71-B7D0-4C95-8A6A-FDD6FF0947BE}" destId="{D88F8969-6743-4C95-9A0C-7138D50177CD}" srcOrd="0" destOrd="0" parTransId="{6DD469A1-90A6-4D61-AFFE-21490B4DC861}" sibTransId="{8B675F62-48D4-4D6B-8A63-47DACBC869C4}"/>
    <dgm:cxn modelId="{0A78906A-3510-4E65-B775-342D0F7D3CCD}" srcId="{D88F8969-6743-4C95-9A0C-7138D50177CD}" destId="{04EB6057-B366-41B2-839B-CC676A207C72}" srcOrd="0" destOrd="0" parTransId="{79D2043A-BBB8-4227-A72D-DC6002E2E54B}" sibTransId="{4492EDB8-8DE3-49CD-B006-A3736ADF1DE6}"/>
    <dgm:cxn modelId="{AB1E6F58-032A-4669-82A0-A9AA50A64263}" type="presOf" srcId="{04EB6057-B366-41B2-839B-CC676A207C72}" destId="{29480E10-32AE-4D0C-AB68-5F1B03647D54}" srcOrd="0" destOrd="1" presId="urn:microsoft.com/office/officeart/2005/8/layout/hChevron3"/>
    <dgm:cxn modelId="{0F37AFA2-84A4-4B24-ADFA-2AE28D79C9E7}" srcId="{D88F8969-6743-4C95-9A0C-7138D50177CD}" destId="{909E500C-8F84-44BF-BEAA-D0FFCDCCB3AD}" srcOrd="1" destOrd="0" parTransId="{A4B17639-EEB6-4A2F-AECC-1318E183B5E9}" sibTransId="{0339757E-EE97-4ABE-ABA1-752472C1B303}"/>
    <dgm:cxn modelId="{488E48B5-76FC-419A-B1D8-4FC3F430482B}" type="presOf" srcId="{6018AF55-83B2-46E8-A73A-EDC39BED27EE}" destId="{4D142782-7C3E-4C5D-A0F0-B7C78D74E556}" srcOrd="0" destOrd="0" presId="urn:microsoft.com/office/officeart/2005/8/layout/hChevron3"/>
    <dgm:cxn modelId="{2E724BB7-0AFA-4C22-A2EB-5B807CD9EA70}" type="presOf" srcId="{F41A8A71-B7D0-4C95-8A6A-FDD6FF0947BE}" destId="{6FE819C4-5A68-4778-AB57-4FDF45F33246}" srcOrd="0" destOrd="0" presId="urn:microsoft.com/office/officeart/2005/8/layout/hChevron3"/>
    <dgm:cxn modelId="{E8C7B6C3-CCC3-4ECA-82FF-CDD55013CBFA}" type="presOf" srcId="{287D5E74-0776-4FFC-85BD-ED5948565712}" destId="{DFF2860B-C35B-4D5A-B0E8-96D11F06FA61}" srcOrd="0" destOrd="0" presId="urn:microsoft.com/office/officeart/2005/8/layout/hChevron3"/>
    <dgm:cxn modelId="{C8CEB7D9-33DC-409C-AD3A-F921E4625BB3}" type="presOf" srcId="{D88F8969-6743-4C95-9A0C-7138D50177CD}" destId="{29480E10-32AE-4D0C-AB68-5F1B03647D54}" srcOrd="0" destOrd="0" presId="urn:microsoft.com/office/officeart/2005/8/layout/hChevron3"/>
    <dgm:cxn modelId="{8F4406E8-9027-4FB5-B663-6A37D13C0BEC}" srcId="{F41A8A71-B7D0-4C95-8A6A-FDD6FF0947BE}" destId="{6018AF55-83B2-46E8-A73A-EDC39BED27EE}" srcOrd="2" destOrd="0" parTransId="{C47FBC44-F6A8-4DA1-8FEA-C1F8C299C94B}" sibTransId="{819D5197-87D9-4DE5-976A-9DF686704CED}"/>
    <dgm:cxn modelId="{082B8301-F578-41F4-AD98-841BE5A8E8F8}" type="presParOf" srcId="{6FE819C4-5A68-4778-AB57-4FDF45F33246}" destId="{29480E10-32AE-4D0C-AB68-5F1B03647D54}" srcOrd="0" destOrd="0" presId="urn:microsoft.com/office/officeart/2005/8/layout/hChevron3"/>
    <dgm:cxn modelId="{287391CC-5406-4F78-B6D1-1F5D3CB1698C}" type="presParOf" srcId="{6FE819C4-5A68-4778-AB57-4FDF45F33246}" destId="{CF42558F-159A-4234-9079-78989A7E0EC0}" srcOrd="1" destOrd="0" presId="urn:microsoft.com/office/officeart/2005/8/layout/hChevron3"/>
    <dgm:cxn modelId="{CF32555B-1EC7-4EF9-A966-E520DFAA32D7}" type="presParOf" srcId="{6FE819C4-5A68-4778-AB57-4FDF45F33246}" destId="{DFF2860B-C35B-4D5A-B0E8-96D11F06FA61}" srcOrd="2" destOrd="0" presId="urn:microsoft.com/office/officeart/2005/8/layout/hChevron3"/>
    <dgm:cxn modelId="{177C6B5B-ECBF-4285-A416-FF298FFA6ED8}" type="presParOf" srcId="{6FE819C4-5A68-4778-AB57-4FDF45F33246}" destId="{D65CBE71-E04C-416C-AE02-4042C2C65DD6}" srcOrd="3" destOrd="0" presId="urn:microsoft.com/office/officeart/2005/8/layout/hChevron3"/>
    <dgm:cxn modelId="{CEE8DF87-DA6E-48BC-BA06-941CF2BACB2A}" type="presParOf" srcId="{6FE819C4-5A68-4778-AB57-4FDF45F33246}" destId="{4D142782-7C3E-4C5D-A0F0-B7C78D74E556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7B3BB2-1B7F-49E1-AF86-DBFA8E501F42}">
      <dsp:nvSpPr>
        <dsp:cNvPr id="0" name=""/>
        <dsp:cNvSpPr/>
      </dsp:nvSpPr>
      <dsp:spPr>
        <a:xfrm rot="8278802">
          <a:off x="4429458" y="3041836"/>
          <a:ext cx="657482" cy="48515"/>
        </a:xfrm>
        <a:custGeom>
          <a:avLst/>
          <a:gdLst/>
          <a:ahLst/>
          <a:cxnLst/>
          <a:rect l="0" t="0" r="0" b="0"/>
          <a:pathLst>
            <a:path>
              <a:moveTo>
                <a:pt x="0" y="24257"/>
              </a:moveTo>
              <a:lnTo>
                <a:pt x="657482" y="242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04E7F8-B38A-4600-BB65-606CD1263DCD}">
      <dsp:nvSpPr>
        <dsp:cNvPr id="0" name=""/>
        <dsp:cNvSpPr/>
      </dsp:nvSpPr>
      <dsp:spPr>
        <a:xfrm rot="10800000">
          <a:off x="4265988" y="2151411"/>
          <a:ext cx="736436" cy="48515"/>
        </a:xfrm>
        <a:custGeom>
          <a:avLst/>
          <a:gdLst/>
          <a:ahLst/>
          <a:cxnLst/>
          <a:rect l="0" t="0" r="0" b="0"/>
          <a:pathLst>
            <a:path>
              <a:moveTo>
                <a:pt x="0" y="24257"/>
              </a:moveTo>
              <a:lnTo>
                <a:pt x="736436" y="242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E8FE72-D71C-40A3-A967-BD3FD07B973A}">
      <dsp:nvSpPr>
        <dsp:cNvPr id="0" name=""/>
        <dsp:cNvSpPr/>
      </dsp:nvSpPr>
      <dsp:spPr>
        <a:xfrm rot="13321198">
          <a:off x="4429458" y="1260985"/>
          <a:ext cx="657482" cy="48515"/>
        </a:xfrm>
        <a:custGeom>
          <a:avLst/>
          <a:gdLst/>
          <a:ahLst/>
          <a:cxnLst/>
          <a:rect l="0" t="0" r="0" b="0"/>
          <a:pathLst>
            <a:path>
              <a:moveTo>
                <a:pt x="0" y="24257"/>
              </a:moveTo>
              <a:lnTo>
                <a:pt x="657482" y="242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52FD8E-8D2D-4E8F-9600-8536ED737EFF}">
      <dsp:nvSpPr>
        <dsp:cNvPr id="0" name=""/>
        <dsp:cNvSpPr/>
      </dsp:nvSpPr>
      <dsp:spPr>
        <a:xfrm>
          <a:off x="4683567" y="1112812"/>
          <a:ext cx="2125712" cy="2125712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87EB41-B4F7-4002-9C15-D6D63C595CA6}">
      <dsp:nvSpPr>
        <dsp:cNvPr id="0" name=""/>
        <dsp:cNvSpPr/>
      </dsp:nvSpPr>
      <dsp:spPr>
        <a:xfrm>
          <a:off x="3402495" y="595"/>
          <a:ext cx="1275427" cy="127542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Circuit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and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Antenna</a:t>
          </a:r>
        </a:p>
      </dsp:txBody>
      <dsp:txXfrm>
        <a:off x="3589277" y="187377"/>
        <a:ext cx="901863" cy="901863"/>
      </dsp:txXfrm>
    </dsp:sp>
    <dsp:sp modelId="{9ED473C9-0327-4CF3-B2E6-6F148305ADBA}">
      <dsp:nvSpPr>
        <dsp:cNvPr id="0" name=""/>
        <dsp:cNvSpPr/>
      </dsp:nvSpPr>
      <dsp:spPr>
        <a:xfrm>
          <a:off x="2990560" y="1537955"/>
          <a:ext cx="1275427" cy="127542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Simulation</a:t>
          </a:r>
          <a:endParaRPr lang="en-GB" sz="1200" kern="1200" dirty="0"/>
        </a:p>
      </dsp:txBody>
      <dsp:txXfrm>
        <a:off x="3177342" y="1724737"/>
        <a:ext cx="901863" cy="901863"/>
      </dsp:txXfrm>
    </dsp:sp>
    <dsp:sp modelId="{C879267E-1875-4837-92FB-1000263178BA}">
      <dsp:nvSpPr>
        <dsp:cNvPr id="0" name=""/>
        <dsp:cNvSpPr/>
      </dsp:nvSpPr>
      <dsp:spPr>
        <a:xfrm>
          <a:off x="3402495" y="3075315"/>
          <a:ext cx="1275427" cy="127542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Encapsulation</a:t>
          </a:r>
        </a:p>
      </dsp:txBody>
      <dsp:txXfrm>
        <a:off x="3589277" y="3262097"/>
        <a:ext cx="901863" cy="9018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80E10-32AE-4D0C-AB68-5F1B03647D54}">
      <dsp:nvSpPr>
        <dsp:cNvPr id="0" name=""/>
        <dsp:cNvSpPr/>
      </dsp:nvSpPr>
      <dsp:spPr>
        <a:xfrm>
          <a:off x="3465" y="963396"/>
          <a:ext cx="3030680" cy="2424544"/>
        </a:xfrm>
        <a:prstGeom prst="homePlate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916" tIns="55880" rIns="427663" bIns="5588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1</a:t>
          </a:r>
          <a:r>
            <a:rPr lang="en-US" sz="2200" kern="1200" baseline="30000" dirty="0"/>
            <a:t>st</a:t>
          </a:r>
          <a:r>
            <a:rPr lang="en-US" sz="2200" kern="1200" dirty="0"/>
            <a:t> Step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Encapsulation Material Sweep</a:t>
          </a:r>
          <a:endParaRPr lang="en-GB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Polyimide </a:t>
          </a:r>
          <a:endParaRPr lang="en-GB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err="1"/>
            <a:t>Parylene</a:t>
          </a:r>
          <a:r>
            <a:rPr lang="en-US" sz="1700" kern="1200" dirty="0"/>
            <a:t>-C</a:t>
          </a:r>
          <a:endParaRPr lang="en-GB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>
              <a:solidFill>
                <a:srgbClr val="FFC000"/>
              </a:solidFill>
            </a:rPr>
            <a:t>PDMS</a:t>
          </a:r>
          <a:endParaRPr lang="en-GB" sz="1700" b="1" kern="1200" dirty="0">
            <a:solidFill>
              <a:srgbClr val="FFC000"/>
            </a:solidFill>
          </a:endParaRPr>
        </a:p>
      </dsp:txBody>
      <dsp:txXfrm>
        <a:off x="3465" y="963396"/>
        <a:ext cx="2727612" cy="2424544"/>
      </dsp:txXfrm>
    </dsp:sp>
    <dsp:sp modelId="{DFF2860B-C35B-4D5A-B0E8-96D11F06FA61}">
      <dsp:nvSpPr>
        <dsp:cNvPr id="0" name=""/>
        <dsp:cNvSpPr/>
      </dsp:nvSpPr>
      <dsp:spPr>
        <a:xfrm>
          <a:off x="2428009" y="963396"/>
          <a:ext cx="3030680" cy="2424544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916" tIns="55880" rIns="106916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2</a:t>
          </a:r>
          <a:r>
            <a:rPr lang="en-US" sz="2200" kern="1200" baseline="30000" dirty="0"/>
            <a:t>nd</a:t>
          </a:r>
          <a:r>
            <a:rPr lang="en-US" sz="2200" kern="1200" dirty="0"/>
            <a:t> Step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PDMS Thickness </a:t>
          </a:r>
          <a:r>
            <a:rPr lang="en-US" sz="2200" kern="1200" dirty="0" err="1"/>
            <a:t>Optimisation</a:t>
          </a:r>
          <a:endParaRPr lang="en-US" sz="2200" kern="1200" dirty="0"/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Range: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75 to 1000µm</a:t>
          </a:r>
          <a:endParaRPr lang="en-GB" sz="2200" kern="1200" dirty="0">
            <a:solidFill>
              <a:schemeClr val="accent2">
                <a:lumMod val="60000"/>
                <a:lumOff val="40000"/>
              </a:schemeClr>
            </a:solidFill>
          </a:endParaRPr>
        </a:p>
      </dsp:txBody>
      <dsp:txXfrm>
        <a:off x="3034145" y="963396"/>
        <a:ext cx="1818408" cy="2424544"/>
      </dsp:txXfrm>
    </dsp:sp>
    <dsp:sp modelId="{4D142782-7C3E-4C5D-A0F0-B7C78D74E556}">
      <dsp:nvSpPr>
        <dsp:cNvPr id="0" name=""/>
        <dsp:cNvSpPr/>
      </dsp:nvSpPr>
      <dsp:spPr>
        <a:xfrm>
          <a:off x="4852554" y="963396"/>
          <a:ext cx="3030680" cy="2424544"/>
        </a:xfrm>
        <a:prstGeom prst="chevron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916" tIns="55880" rIns="106916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3</a:t>
          </a:r>
          <a:r>
            <a:rPr lang="en-US" sz="2200" kern="1200" baseline="30000" dirty="0"/>
            <a:t>rd</a:t>
          </a:r>
          <a:r>
            <a:rPr lang="en-US" sz="2200" kern="1200" dirty="0"/>
            <a:t> Step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Fabrication: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FFC000"/>
              </a:solidFill>
            </a:rPr>
            <a:t>1000µm</a:t>
          </a:r>
          <a:endParaRPr lang="en-GB" sz="2200" kern="1200" dirty="0">
            <a:solidFill>
              <a:srgbClr val="FFC000"/>
            </a:solidFill>
          </a:endParaRPr>
        </a:p>
      </dsp:txBody>
      <dsp:txXfrm>
        <a:off x="5458690" y="963396"/>
        <a:ext cx="1818408" cy="24245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tif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Layout" Target="../diagrams/layout2.xml"/><Relationship Id="rId7" Type="http://schemas.openxmlformats.org/officeDocument/2006/relationships/chart" Target="../charts/chart1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468273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My project?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rgbClr val="03213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Flexible, Biocompatible, and Wirelessly Powered Implantable Optoelectronics: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rgbClr val="03213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Mechanical Simulations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rgbClr val="03213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Design </a:t>
                      </a:r>
                      <a:r>
                        <a:rPr lang="en-US" b="0" i="0" baseline="0" dirty="0" err="1">
                          <a:solidFill>
                            <a:srgbClr val="03213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Optimisation</a:t>
                      </a:r>
                      <a:endParaRPr lang="en-US" b="0" i="0" baseline="0" dirty="0">
                        <a:solidFill>
                          <a:srgbClr val="03213B"/>
                        </a:solidFill>
                        <a:latin typeface="Arial" panose="020B0604020202020204" pitchFamily="34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US" b="0" i="0" baseline="0" dirty="0">
                        <a:solidFill>
                          <a:srgbClr val="03213B"/>
                        </a:solidFill>
                        <a:latin typeface="Arial" panose="020B0604020202020204" pitchFamily="34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Model Imported to COMSOL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COMSOL Mechanical Simulations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Writing Conference paper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COMSOL protocol – Sim Setup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Isotropic – Anisotropic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Problem Formulation to Report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GB" b="0" i="0" baseline="0" dirty="0">
                        <a:solidFill>
                          <a:srgbClr val="C127BB"/>
                        </a:solidFill>
                        <a:latin typeface="Arial" panose="020B0604020202020204" pitchFamily="34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rgbClr val="C127BB"/>
                        </a:solidFill>
                        <a:latin typeface="Arial" panose="020B0604020202020204" pitchFamily="34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lvl="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Simulation(COMSOL)</a:t>
                      </a:r>
                    </a:p>
                    <a:p>
                      <a:pPr marL="285750" lvl="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Realtime 4 point Bend Analysis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Book" charset="0"/>
                          <a:cs typeface="Arial" panose="020B0604020202020204" pitchFamily="34" charset="0"/>
                        </a:rPr>
                        <a:t>Writing the Thesis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Kaya Uke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5D2C5-468B-41AA-9A51-5D35A936B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/>
          <a:lstStyle/>
          <a:p>
            <a:r>
              <a:rPr lang="en-US" dirty="0"/>
              <a:t>Thanks for listening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3375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781A7-D8F5-4A6C-A842-7E5B91D0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Work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7D5FDEF-41D2-43A1-9777-B64AB4B3B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02036"/>
              </p:ext>
            </p:extLst>
          </p:nvPr>
        </p:nvGraphicFramePr>
        <p:xfrm>
          <a:off x="-768071" y="1782658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0093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F1EDAA0-E821-4FB4-A626-2A7226EDF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491" y="3169762"/>
            <a:ext cx="5938509" cy="34146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EC7C4-FEB0-47A4-B6FF-4AC38396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329" y="1529842"/>
            <a:ext cx="5147342" cy="102590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dirty="0"/>
              <a:t>Evolution</a:t>
            </a:r>
            <a:br>
              <a:rPr lang="en-US" sz="3200" dirty="0"/>
            </a:br>
            <a:r>
              <a:rPr lang="en-US" sz="3200" dirty="0"/>
              <a:t>of </a:t>
            </a:r>
            <a:br>
              <a:rPr lang="en-US" sz="3200" dirty="0"/>
            </a:br>
            <a:r>
              <a:rPr lang="en-US" sz="3200" dirty="0"/>
              <a:t>Simulations</a:t>
            </a:r>
          </a:p>
        </p:txBody>
      </p:sp>
      <p:pic>
        <p:nvPicPr>
          <p:cNvPr id="60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FBACFB4-5CC9-421E-AA89-BBF59DB36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996" y="399894"/>
            <a:ext cx="5709625" cy="2654974"/>
          </a:xfrm>
          <a:prstGeom prst="rect">
            <a:avLst/>
          </a:prstGeom>
        </p:spPr>
      </p:pic>
      <p:cxnSp>
        <p:nvCxnSpPr>
          <p:cNvPr id="61" name="Straight Connector 46">
            <a:extLst>
              <a:ext uri="{FF2B5EF4-FFF2-40B4-BE49-F238E27FC236}">
                <a16:creationId xmlns:a16="http://schemas.microsoft.com/office/drawing/2014/main" id="{8733B210-462D-42A4-BA20-36743BB5E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3000" y="5778706"/>
            <a:ext cx="6858000" cy="0"/>
          </a:xfrm>
          <a:prstGeom prst="line">
            <a:avLst/>
          </a:prstGeom>
          <a:ln w="19050">
            <a:solidFill>
              <a:srgbClr val="B8FF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2BAE0B-2FBC-4856-9E0C-4785FBBE6559}"/>
              </a:ext>
            </a:extLst>
          </p:cNvPr>
          <p:cNvCxnSpPr>
            <a:cxnSpLocks/>
          </p:cNvCxnSpPr>
          <p:nvPr/>
        </p:nvCxnSpPr>
        <p:spPr>
          <a:xfrm>
            <a:off x="3748034" y="2756708"/>
            <a:ext cx="576000" cy="800408"/>
          </a:xfrm>
          <a:prstGeom prst="straightConnector1">
            <a:avLst/>
          </a:prstGeom>
          <a:ln>
            <a:tailEnd type="triangle"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4BB9356-0C07-4ED7-9F2D-C3A77F1598D2}"/>
              </a:ext>
            </a:extLst>
          </p:cNvPr>
          <p:cNvSpPr txBox="1"/>
          <p:nvPr/>
        </p:nvSpPr>
        <p:spPr>
          <a:xfrm>
            <a:off x="572650" y="3121382"/>
            <a:ext cx="3175384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1</a:t>
            </a:r>
            <a:r>
              <a:rPr lang="en-US" sz="1800" b="1" baseline="30000" dirty="0"/>
              <a:t>st</a:t>
            </a:r>
            <a:r>
              <a:rPr lang="en-US" sz="1800" b="1" dirty="0"/>
              <a:t> Setup: </a:t>
            </a:r>
          </a:p>
          <a:p>
            <a:r>
              <a:rPr lang="en-US" sz="1800" b="1" dirty="0" err="1"/>
              <a:t>Solidworks</a:t>
            </a:r>
            <a:r>
              <a:rPr lang="en-US" sz="1800" b="1" dirty="0"/>
              <a:t> Import to COMSOL</a:t>
            </a:r>
          </a:p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1739C0-512E-4ED0-85C0-8631E8AE57E3}"/>
              </a:ext>
            </a:extLst>
          </p:cNvPr>
          <p:cNvSpPr txBox="1"/>
          <p:nvPr/>
        </p:nvSpPr>
        <p:spPr>
          <a:xfrm>
            <a:off x="5144756" y="3727938"/>
            <a:ext cx="294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2</a:t>
            </a:r>
            <a:r>
              <a:rPr lang="en-US" sz="1800" b="1" baseline="30000" dirty="0"/>
              <a:t>nd</a:t>
            </a:r>
            <a:r>
              <a:rPr lang="en-US" sz="1800" b="1" dirty="0"/>
              <a:t>  Setup: Mid Axis Bending</a:t>
            </a:r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3562272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71A73D70-D28F-40A8-931F-C4598F06A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470" y="3675876"/>
            <a:ext cx="5593241" cy="2530941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76D0931-23A1-4DBD-88FC-7438FC894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04" y="681037"/>
            <a:ext cx="5026194" cy="227435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7B4EC7-3816-47A3-93DE-0F7D22AB4D62}"/>
              </a:ext>
            </a:extLst>
          </p:cNvPr>
          <p:cNvCxnSpPr>
            <a:cxnSpLocks/>
          </p:cNvCxnSpPr>
          <p:nvPr/>
        </p:nvCxnSpPr>
        <p:spPr>
          <a:xfrm>
            <a:off x="3165231" y="2582426"/>
            <a:ext cx="1406769" cy="999902"/>
          </a:xfrm>
          <a:prstGeom prst="straightConnector1">
            <a:avLst/>
          </a:prstGeom>
          <a:ln>
            <a:tailEnd type="triangle"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5B93E-29FB-40A5-928A-2F0444E410C9}"/>
              </a:ext>
            </a:extLst>
          </p:cNvPr>
          <p:cNvSpPr txBox="1"/>
          <p:nvPr/>
        </p:nvSpPr>
        <p:spPr>
          <a:xfrm>
            <a:off x="760643" y="3021522"/>
            <a:ext cx="324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3</a:t>
            </a:r>
            <a:r>
              <a:rPr lang="en-US" sz="1800" b="1" baseline="30000" dirty="0"/>
              <a:t>rd</a:t>
            </a:r>
            <a:r>
              <a:rPr lang="en-US" sz="1800" b="1" dirty="0"/>
              <a:t> Setup: Defined Boundaries</a:t>
            </a:r>
            <a:endParaRPr lang="en-GB" sz="18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F90C5F-5588-4AE6-847F-90B8C681167A}"/>
              </a:ext>
            </a:extLst>
          </p:cNvPr>
          <p:cNvSpPr/>
          <p:nvPr/>
        </p:nvSpPr>
        <p:spPr>
          <a:xfrm>
            <a:off x="4856029" y="3368099"/>
            <a:ext cx="37643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4</a:t>
            </a:r>
            <a:r>
              <a:rPr lang="en-US" sz="1400" b="1" baseline="30000" dirty="0"/>
              <a:t>th</a:t>
            </a:r>
            <a:r>
              <a:rPr lang="en-US" sz="1400" b="1" dirty="0"/>
              <a:t> Setup: 90° Shank Bending: Implantation Case</a:t>
            </a:r>
            <a:endParaRPr lang="en-GB" sz="1400" b="1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7273779-1D00-438A-9041-0ABF24EAE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329" y="1529842"/>
            <a:ext cx="5147342" cy="102590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dirty="0"/>
              <a:t>Evolution</a:t>
            </a:r>
            <a:br>
              <a:rPr lang="en-US" sz="3200" dirty="0"/>
            </a:br>
            <a:r>
              <a:rPr lang="en-US" sz="3200" dirty="0"/>
              <a:t>of </a:t>
            </a:r>
            <a:br>
              <a:rPr lang="en-US" sz="3200" dirty="0"/>
            </a:br>
            <a:r>
              <a:rPr lang="en-US" sz="3200" dirty="0"/>
              <a:t>Simulations</a:t>
            </a:r>
          </a:p>
        </p:txBody>
      </p:sp>
    </p:spTree>
    <p:extLst>
      <p:ext uri="{BB962C8B-B14F-4D97-AF65-F5344CB8AC3E}">
        <p14:creationId xmlns:p14="http://schemas.microsoft.com/office/powerpoint/2010/main" val="996597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D30B3-91C2-410F-82A5-DFFBA2FCE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COMSOL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8C5E6-937E-4370-A18C-0ED794F05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Reverse engineer/study </a:t>
            </a:r>
            <a:r>
              <a:rPr lang="en-US" dirty="0" err="1"/>
              <a:t>Hadi’s</a:t>
            </a:r>
            <a:r>
              <a:rPr lang="en-US" dirty="0"/>
              <a:t> model</a:t>
            </a:r>
          </a:p>
          <a:p>
            <a:r>
              <a:rPr lang="en-US" dirty="0"/>
              <a:t>Isotropic – Anisotropic</a:t>
            </a:r>
          </a:p>
          <a:p>
            <a:r>
              <a:rPr lang="en-US" dirty="0"/>
              <a:t>Simulation Setup = Changes everything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15E34-44FA-4AA2-A4E0-00A8A7D15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48" y="3557116"/>
            <a:ext cx="3336056" cy="2425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3C2DD2-3C8D-4858-9066-4F5E30A52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206" y="3557116"/>
            <a:ext cx="3923126" cy="242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33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D04D1F-F977-4D54-9544-F879318F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3467"/>
            <a:ext cx="2522980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Problem Formulation</a:t>
            </a:r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82CA5-1EB2-4C72-A988-D36524A48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2638044"/>
            <a:ext cx="2522980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>
                <a:solidFill>
                  <a:schemeClr val="bg1"/>
                </a:solidFill>
              </a:rPr>
              <a:t>In Implantation Case:</a:t>
            </a:r>
          </a:p>
          <a:p>
            <a:r>
              <a:rPr lang="en-US" sz="1700" dirty="0">
                <a:solidFill>
                  <a:schemeClr val="bg1"/>
                </a:solidFill>
              </a:rPr>
              <a:t>Show Flexibility</a:t>
            </a:r>
          </a:p>
          <a:p>
            <a:r>
              <a:rPr lang="en-US" sz="1700" dirty="0">
                <a:solidFill>
                  <a:schemeClr val="bg1"/>
                </a:solidFill>
              </a:rPr>
              <a:t>Handle Stress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Average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Max</a:t>
            </a:r>
          </a:p>
          <a:p>
            <a:pPr marL="457200" lvl="1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r>
              <a:rPr lang="en-US" sz="1300" dirty="0">
                <a:solidFill>
                  <a:schemeClr val="bg1"/>
                </a:solidFill>
              </a:rPr>
              <a:t>Build an </a:t>
            </a:r>
            <a:r>
              <a:rPr lang="en-US" sz="1300" dirty="0" err="1">
                <a:solidFill>
                  <a:schemeClr val="bg1"/>
                </a:solidFill>
              </a:rPr>
              <a:t>Optimisation</a:t>
            </a: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      Model for Stress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7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23393772-1220-4F14-BCB6-97D85CCB0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547" y="2046729"/>
            <a:ext cx="5536298" cy="25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173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BDEE5-7F97-43CB-95CA-9DD2098E9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Paper: Research Flow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2B2EE6D-E75E-4C26-B37F-77ED3553F4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3927504"/>
              </p:ext>
            </p:extLst>
          </p:nvPr>
        </p:nvGraphicFramePr>
        <p:xfrm>
          <a:off x="628650" y="619822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35678E4-D903-4D1E-AEF3-E58B9B5472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110524"/>
              </p:ext>
            </p:extLst>
          </p:nvPr>
        </p:nvGraphicFramePr>
        <p:xfrm>
          <a:off x="214826" y="4200211"/>
          <a:ext cx="3121228" cy="1819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" name="Oval 5">
            <a:extLst>
              <a:ext uri="{FF2B5EF4-FFF2-40B4-BE49-F238E27FC236}">
                <a16:creationId xmlns:a16="http://schemas.microsoft.com/office/drawing/2014/main" id="{FC040997-B27B-490D-9ED4-78FB395E825D}"/>
              </a:ext>
            </a:extLst>
          </p:cNvPr>
          <p:cNvSpPr/>
          <p:nvPr/>
        </p:nvSpPr>
        <p:spPr>
          <a:xfrm>
            <a:off x="2441749" y="4471516"/>
            <a:ext cx="633047" cy="165797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719F7FE-C92A-43F5-85FE-5BBFA71443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15803"/>
              </p:ext>
            </p:extLst>
          </p:nvPr>
        </p:nvGraphicFramePr>
        <p:xfrm>
          <a:off x="3336054" y="4024753"/>
          <a:ext cx="3237548" cy="24022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23BE0C94-1006-46F7-A9A8-D7265EF72468}"/>
              </a:ext>
            </a:extLst>
          </p:cNvPr>
          <p:cNvSpPr/>
          <p:nvPr/>
        </p:nvSpPr>
        <p:spPr>
          <a:xfrm>
            <a:off x="5782200" y="5138264"/>
            <a:ext cx="171576" cy="27220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012674-D2EB-489C-9A56-DDD80369B47A}"/>
              </a:ext>
            </a:extLst>
          </p:cNvPr>
          <p:cNvCxnSpPr/>
          <p:nvPr/>
        </p:nvCxnSpPr>
        <p:spPr>
          <a:xfrm>
            <a:off x="3544933" y="3127087"/>
            <a:ext cx="240884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A88E7D7-EEDB-4876-83B7-DDCB9A1D25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34964" y="4038351"/>
            <a:ext cx="2294209" cy="2199827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DD64C1F-6E2E-40FC-B08D-48879D3F421A}"/>
              </a:ext>
            </a:extLst>
          </p:cNvPr>
          <p:cNvSpPr/>
          <p:nvPr/>
        </p:nvSpPr>
        <p:spPr>
          <a:xfrm>
            <a:off x="8149213" y="5225855"/>
            <a:ext cx="366137" cy="27220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3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7"/>
            <a:ext cx="3249230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8E597-4507-4E9F-809D-0F454B343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914400"/>
            <a:ext cx="27432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910267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84F5CC6-8B46-4045-9029-E0D45CEF08FB}"/>
              </a:ext>
            </a:extLst>
          </p:cNvPr>
          <p:cNvSpPr txBox="1">
            <a:spLocks/>
          </p:cNvSpPr>
          <p:nvPr/>
        </p:nvSpPr>
        <p:spPr>
          <a:xfrm>
            <a:off x="491790" y="1650826"/>
            <a:ext cx="2743200" cy="30819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FFFFFF"/>
                </a:solidFill>
              </a:rPr>
              <a:t>Circuit Integration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DE12EF-B1E1-4C28-99C2-34F91BC33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260"/>
          <a:stretch/>
        </p:blipFill>
        <p:spPr>
          <a:xfrm>
            <a:off x="3784124" y="2336657"/>
            <a:ext cx="5087567" cy="206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12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7"/>
            <a:ext cx="3249230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8E597-4507-4E9F-809D-0F454B343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7" y="914400"/>
            <a:ext cx="27432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910267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1A14C4-219C-4144-A65A-62BE42CAF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5" t="7223" r="12994" b="30278"/>
          <a:stretch/>
        </p:blipFill>
        <p:spPr>
          <a:xfrm>
            <a:off x="4572000" y="1435096"/>
            <a:ext cx="3751285" cy="247517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84F5CC6-8B46-4045-9029-E0D45CEF08FB}"/>
              </a:ext>
            </a:extLst>
          </p:cNvPr>
          <p:cNvSpPr txBox="1">
            <a:spLocks/>
          </p:cNvSpPr>
          <p:nvPr/>
        </p:nvSpPr>
        <p:spPr>
          <a:xfrm>
            <a:off x="491790" y="1650826"/>
            <a:ext cx="2743200" cy="30819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FFFFFF"/>
                </a:solidFill>
              </a:rPr>
              <a:t>Mechanical Test: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</a:rPr>
              <a:t>4 point Bending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D4CF-DECF-4113-A9CA-86C895A6F7C6}"/>
              </a:ext>
            </a:extLst>
          </p:cNvPr>
          <p:cNvSpPr txBox="1"/>
          <p:nvPr/>
        </p:nvSpPr>
        <p:spPr>
          <a:xfrm>
            <a:off x="4933741" y="5546690"/>
            <a:ext cx="358726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COMSOL – Experimental Verification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946629-36F5-4EDE-BEBD-80DA17657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666" y="3963222"/>
            <a:ext cx="2451952" cy="153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39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211</Words>
  <Application>Microsoft Office PowerPoint</Application>
  <PresentationFormat>On-screen Show (4:3)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Book</vt:lpstr>
      <vt:lpstr>Calibri</vt:lpstr>
      <vt:lpstr>Calibri Light</vt:lpstr>
      <vt:lpstr>Times New Roman</vt:lpstr>
      <vt:lpstr>Office Theme</vt:lpstr>
      <vt:lpstr>PowerPoint Presentation</vt:lpstr>
      <vt:lpstr>The Work</vt:lpstr>
      <vt:lpstr>Evolution of  Simulations</vt:lpstr>
      <vt:lpstr>Evolution of  Simulations</vt:lpstr>
      <vt:lpstr>Problem: COMSOL</vt:lpstr>
      <vt:lpstr>Problem Formulation</vt:lpstr>
      <vt:lpstr>Paper: Research Flow</vt:lpstr>
      <vt:lpstr>Future Work</vt:lpstr>
      <vt:lpstr>Future Work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Kaya Uke (student)</dc:creator>
  <cp:lastModifiedBy>Kaya Uke (student)</cp:lastModifiedBy>
  <cp:revision>5</cp:revision>
  <dcterms:created xsi:type="dcterms:W3CDTF">2019-07-12T08:28:31Z</dcterms:created>
  <dcterms:modified xsi:type="dcterms:W3CDTF">2019-07-12T08:59:43Z</dcterms:modified>
</cp:coreProperties>
</file>